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68" r:id="rId2"/>
    <p:sldId id="400" r:id="rId3"/>
    <p:sldId id="426" r:id="rId4"/>
    <p:sldId id="364" r:id="rId5"/>
    <p:sldId id="374" r:id="rId6"/>
    <p:sldId id="373" r:id="rId7"/>
    <p:sldId id="406" r:id="rId8"/>
    <p:sldId id="431" r:id="rId9"/>
    <p:sldId id="427" r:id="rId10"/>
    <p:sldId id="401" r:id="rId11"/>
    <p:sldId id="428" r:id="rId12"/>
    <p:sldId id="411" r:id="rId13"/>
    <p:sldId id="412" r:id="rId14"/>
    <p:sldId id="413" r:id="rId15"/>
    <p:sldId id="416" r:id="rId16"/>
    <p:sldId id="415" r:id="rId17"/>
    <p:sldId id="418" r:id="rId18"/>
    <p:sldId id="419" r:id="rId19"/>
    <p:sldId id="421" r:id="rId20"/>
    <p:sldId id="417" r:id="rId21"/>
    <p:sldId id="420" r:id="rId22"/>
    <p:sldId id="422" r:id="rId23"/>
    <p:sldId id="429" r:id="rId24"/>
    <p:sldId id="430" r:id="rId25"/>
    <p:sldId id="425" r:id="rId26"/>
    <p:sldId id="396" r:id="rId27"/>
    <p:sldId id="4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6" autoAdjust="0"/>
    <p:restoredTop sz="84490" autoAdjust="0"/>
  </p:normalViewPr>
  <p:slideViewPr>
    <p:cSldViewPr snapToGrid="0">
      <p:cViewPr varScale="1">
        <p:scale>
          <a:sx n="107" d="100"/>
          <a:sy n="107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9/4/23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we have a growing set of example R&amp;R studies for use in teaching or future metascience,</a:t>
            </a:r>
          </a:p>
          <a:p>
            <a:r>
              <a:rPr lang="en-US" dirty="0"/>
              <a:t>Each of the studies is now more reproducible than the original,</a:t>
            </a:r>
          </a:p>
          <a:p>
            <a:r>
              <a:rPr lang="en-US" dirty="0"/>
              <a:t>We have checked their internal validity by attending to and reanalyzing researcher decisions and deviations,</a:t>
            </a:r>
          </a:p>
          <a:p>
            <a:r>
              <a:rPr lang="en-US" dirty="0"/>
              <a:t>We hope wide adoption of our template or something similar would enable spatiotemporally explicit metascience – series of replications or </a:t>
            </a:r>
            <a:r>
              <a:rPr lang="en-US" dirty="0" err="1"/>
              <a:t>metaanalyses</a:t>
            </a:r>
            <a:endParaRPr lang="en-US" dirty="0"/>
          </a:p>
          <a:p>
            <a:r>
              <a:rPr lang="en-US" dirty="0"/>
              <a:t>And finally, we invite feedback and collaboration, and hope that the many individual efforts to advance open spatiotemporal data science are reaching a critical mass ready for collaboration and scaling.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48D67-A58E-BB45-917E-E57F8FAAE8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1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SDSS2023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iddlebury.az1.qualtrics.com/reports/public/bWlkZGxlYnVyeS02NGUzOWQ4YzJkZWMzYjAwMDk2YzU0ZGQtVVJfYTltbDVSdGJ5YXNXV3o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gsrr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gisci.github.i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050169"/>
                  </p:ext>
                </p:extLst>
              </p:nvPr>
            </p:nvGraphicFramePr>
            <p:xfrm>
              <a:off x="385221" y="393405"/>
              <a:ext cx="11403125" cy="591170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21" y="393405"/>
                <a:ext cx="11403125" cy="591170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7109499" y="6477306"/>
            <a:ext cx="1149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Link to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89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518549" y="3963454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Open and Reproducible Research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518549" y="4632647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quick review of practices in light of the survey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399796" y="4047288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2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01437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make the data for your study readily available </a:t>
            </a:r>
            <a:br>
              <a:rPr lang="en-US" sz="3200" dirty="0"/>
            </a:br>
            <a:r>
              <a:rPr lang="en-US" sz="3200" dirty="0"/>
              <a:t>in the most complete and unmodified form </a:t>
            </a:r>
            <a:br>
              <a:rPr lang="en-US" sz="3200" dirty="0"/>
            </a:br>
            <a:r>
              <a:rPr lang="en-US" sz="3200" dirty="0"/>
              <a:t>permissible by law and ethical protocols?</a:t>
            </a:r>
          </a:p>
        </p:txBody>
      </p:sp>
    </p:spTree>
    <p:extLst>
      <p:ext uri="{BB962C8B-B14F-4D97-AF65-F5344CB8AC3E}">
        <p14:creationId xmlns:p14="http://schemas.microsoft.com/office/powerpoint/2010/main" val="338061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Methods and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Notebook, Scripts, Models,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84564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share a complete description of your methods?</a:t>
            </a:r>
          </a:p>
        </p:txBody>
      </p:sp>
    </p:spTree>
    <p:extLst>
      <p:ext uri="{BB962C8B-B14F-4D97-AF65-F5344CB8AC3E}">
        <p14:creationId xmlns:p14="http://schemas.microsoft.com/office/powerpoint/2010/main" val="242525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Dublin Core, ISO 191**, Federal Geographic Data Committee (FGDC)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information about your study and each of its components in a standardized format?</a:t>
            </a:r>
          </a:p>
        </p:txBody>
      </p:sp>
    </p:spTree>
    <p:extLst>
      <p:ext uri="{BB962C8B-B14F-4D97-AF65-F5344CB8AC3E}">
        <p14:creationId xmlns:p14="http://schemas.microsoft.com/office/powerpoint/2010/main" val="4388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Git, GitHub, </a:t>
            </a:r>
            <a:r>
              <a:rPr lang="en-US" dirty="0" err="1"/>
              <a:t>GitLabs</a:t>
            </a:r>
            <a:r>
              <a:rPr lang="en-US" dirty="0"/>
              <a:t>, OSF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manage and track changes </a:t>
            </a:r>
            <a:br>
              <a:rPr lang="en-US" sz="3200" dirty="0"/>
            </a:br>
            <a:r>
              <a:rPr lang="en-US" sz="3200" dirty="0"/>
              <a:t>to your study design, data, and code?</a:t>
            </a:r>
          </a:p>
        </p:txBody>
      </p:sp>
    </p:spTree>
    <p:extLst>
      <p:ext uri="{BB962C8B-B14F-4D97-AF65-F5344CB8AC3E}">
        <p14:creationId xmlns:p14="http://schemas.microsoft.com/office/powerpoint/2010/main" val="167669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Compendium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HEGSRR Template, TIER Protocol, WORCS, o2r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72689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collect </a:t>
            </a:r>
            <a:r>
              <a:rPr lang="en-US" sz="3200" i="1" dirty="0"/>
              <a:t>all</a:t>
            </a:r>
            <a:r>
              <a:rPr lang="en-US" sz="3200" dirty="0"/>
              <a:t> components of your study together </a:t>
            </a:r>
            <a:br>
              <a:rPr lang="en-US" sz="3200" dirty="0"/>
            </a:br>
            <a:r>
              <a:rPr lang="en-US" sz="3200" dirty="0"/>
              <a:t>in a directory organized with consistent structure</a:t>
            </a:r>
            <a:br>
              <a:rPr lang="en-US" sz="3200" dirty="0"/>
            </a:br>
            <a:r>
              <a:rPr lang="en-US" sz="3200" dirty="0"/>
              <a:t>and relative links?</a:t>
            </a:r>
          </a:p>
        </p:txBody>
      </p:sp>
    </p:spTree>
    <p:extLst>
      <p:ext uri="{BB962C8B-B14F-4D97-AF65-F5344CB8AC3E}">
        <p14:creationId xmlns:p14="http://schemas.microsoft.com/office/powerpoint/2010/main" val="1337307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22ADB-ECB8-FD98-4A4D-845FCB41A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Archive with DOI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540E-FB63-2CC6-9168-555E1C124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DOI: Digital Object Identifier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BB-3739-7F96-4DD5-D0A88E3D4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37063" cy="4810125"/>
          </a:xfrm>
        </p:spPr>
        <p:txBody>
          <a:bodyPr anchor="ctr"/>
          <a:lstStyle/>
          <a:p>
            <a:pPr algn="ctr"/>
            <a:r>
              <a:rPr lang="en-US" sz="3200" dirty="0"/>
              <a:t>Are all the components of your study digitally archived </a:t>
            </a:r>
            <a:br>
              <a:rPr lang="en-US" sz="3200" dirty="0"/>
            </a:br>
            <a:r>
              <a:rPr lang="en-US" sz="3200" dirty="0"/>
              <a:t>for long-term preservation, and labelled and linked with a persistent digital object identifier?</a:t>
            </a:r>
          </a:p>
        </p:txBody>
      </p:sp>
    </p:spTree>
    <p:extLst>
      <p:ext uri="{BB962C8B-B14F-4D97-AF65-F5344CB8AC3E}">
        <p14:creationId xmlns:p14="http://schemas.microsoft.com/office/powerpoint/2010/main" val="178478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Licensing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Creative commons, BSD-3, GPU, MIT…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13312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license your research products to allow others to use, modify, and redistribute them?</a:t>
            </a:r>
          </a:p>
        </p:txBody>
      </p:sp>
    </p:spTree>
    <p:extLst>
      <p:ext uri="{BB962C8B-B14F-4D97-AF65-F5344CB8AC3E}">
        <p14:creationId xmlns:p14="http://schemas.microsoft.com/office/powerpoint/2010/main" val="215861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Python, R,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GeoDA</a:t>
            </a:r>
            <a:r>
              <a:rPr lang="en-US" dirty="0"/>
              <a:t>, 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use and cite research software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lang="en-US" sz="3200" dirty="0">
                <a:solidFill>
                  <a:prstClr val="black"/>
                </a:solidFill>
                <a:latin typeface="Avenir Next LT Pro Light"/>
              </a:rPr>
              <a:t>with (re)distributable source code?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95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412537" cy="4810125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go.middlebury.edu/</a:t>
            </a:r>
            <a:r>
              <a:rPr lang="en-US" sz="6000" dirty="0" err="1">
                <a:latin typeface="Arial Rounded MT Bold" panose="020F0704030504030204" pitchFamily="34" charset="0"/>
              </a:rPr>
              <a:t>hegsrr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Reproducible Computational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container, public cyberinfrastructure, environment metadata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access to your computational environment </a:t>
            </a:r>
            <a:br>
              <a:rPr lang="en-US" sz="3200" dirty="0"/>
            </a:br>
            <a:r>
              <a:rPr lang="en-US" sz="3200" dirty="0"/>
              <a:t>or sufficient information about your environment </a:t>
            </a:r>
            <a:br>
              <a:rPr lang="en-US" sz="3200" dirty="0"/>
            </a:br>
            <a:r>
              <a:rPr lang="en-US" sz="3200" dirty="0"/>
              <a:t>such that others can recreate it?</a:t>
            </a:r>
          </a:p>
        </p:txBody>
      </p:sp>
    </p:spTree>
    <p:extLst>
      <p:ext uri="{BB962C8B-B14F-4D97-AF65-F5344CB8AC3E}">
        <p14:creationId xmlns:p14="http://schemas.microsoft.com/office/powerpoint/2010/main" val="987436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Reproduction and Replication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attempt and share </a:t>
            </a:r>
          </a:p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reproduction or replication studies?</a:t>
            </a:r>
          </a:p>
        </p:txBody>
      </p:sp>
    </p:spTree>
    <p:extLst>
      <p:ext uri="{BB962C8B-B14F-4D97-AF65-F5344CB8AC3E}">
        <p14:creationId xmlns:p14="http://schemas.microsoft.com/office/powerpoint/2010/main" val="3567098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OSF, </a:t>
            </a:r>
            <a:r>
              <a:rPr lang="en-US" dirty="0" err="1"/>
              <a:t>AsPredicted</a:t>
            </a:r>
            <a:r>
              <a:rPr lang="en-US" dirty="0"/>
              <a:t>, Registered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72689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publicly register your hypotheses and research design before conducting your work?</a:t>
            </a:r>
          </a:p>
        </p:txBody>
      </p:sp>
    </p:spTree>
    <p:extLst>
      <p:ext uri="{BB962C8B-B14F-4D97-AF65-F5344CB8AC3E}">
        <p14:creationId xmlns:p14="http://schemas.microsoft.com/office/powerpoint/2010/main" val="3783945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HEGS-RR Infrastructure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project-based demonstration of our infrastructure for reproducibility and replicability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15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 Discussion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00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89163-3D73-05B9-DF73-E30BA9494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prompts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C4A4-B8C2-AF95-C448-D530C37E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 invitation to collaborate…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588EC-023E-CC51-D5EA-1B14E37E7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i="1" dirty="0"/>
              <a:t>barriers</a:t>
            </a:r>
            <a:r>
              <a:rPr lang="en-US" dirty="0"/>
              <a:t> do you perceive to adopting open and reproducible research practices in your own scholarship (research and teaching)?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Could any resources or changes help overcome those barriers?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How can we further improve infrastructure for reproducible and replicable scholarship in spatial data science?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Can you share any successes, advice, or best practices introducing reproducibility and replicability in your spatial data science scholarship?</a:t>
            </a:r>
          </a:p>
        </p:txBody>
      </p:sp>
    </p:spTree>
    <p:extLst>
      <p:ext uri="{BB962C8B-B14F-4D97-AF65-F5344CB8AC3E}">
        <p14:creationId xmlns:p14="http://schemas.microsoft.com/office/powerpoint/2010/main" val="5094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6FFA8-7FF8-4321-52D6-AA172C82F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D9D3E-A2D6-E205-5014-FE4A71A92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BDE3-4DA5-3A56-DAFC-DB5CE377A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Example Studies – Reproducibility – Internal Validity </a:t>
            </a:r>
            <a:br>
              <a:rPr lang="en-US" dirty="0"/>
            </a:br>
            <a:r>
              <a:rPr lang="en-US" dirty="0"/>
              <a:t>Spatiotemporal Metascience – Collaboration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Follow our work at</a:t>
            </a:r>
          </a:p>
          <a:p>
            <a:pPr algn="ctr"/>
            <a:r>
              <a:rPr lang="en-US" sz="4400" dirty="0">
                <a:latin typeface="+mj-lt"/>
              </a:rPr>
              <a:t> </a:t>
            </a:r>
            <a:r>
              <a:rPr lang="en-US" sz="4400" dirty="0">
                <a:latin typeface="+mj-lt"/>
                <a:hlinkClick r:id="rId3"/>
              </a:rPr>
              <a:t>HEGSRR.github.io</a:t>
            </a:r>
            <a:r>
              <a:rPr lang="en-US" sz="4400" dirty="0">
                <a:latin typeface="+mj-lt"/>
              </a:rPr>
              <a:t> </a:t>
            </a:r>
          </a:p>
          <a:p>
            <a:pPr algn="ctr"/>
            <a:r>
              <a:rPr lang="en-US" dirty="0"/>
              <a:t>(with links to OSF and GitHub)</a:t>
            </a:r>
          </a:p>
          <a:p>
            <a:pPr algn="ctr"/>
            <a:r>
              <a:rPr lang="en-US" dirty="0">
                <a:hlinkClick r:id="rId4"/>
              </a:rPr>
              <a:t>opengisci.github.io</a:t>
            </a:r>
            <a:r>
              <a:rPr lang="en-US" dirty="0"/>
              <a:t> </a:t>
            </a:r>
          </a:p>
          <a:p>
            <a:pPr algn="ctr"/>
            <a:r>
              <a:rPr lang="en-US" sz="2000" dirty="0"/>
              <a:t>(GIScience course at Middlebury)</a:t>
            </a:r>
          </a:p>
        </p:txBody>
      </p:sp>
    </p:spTree>
    <p:extLst>
      <p:ext uri="{BB962C8B-B14F-4D97-AF65-F5344CB8AC3E}">
        <p14:creationId xmlns:p14="http://schemas.microsoft.com/office/powerpoint/2010/main" val="294976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C9B4BE-BD04-0DBF-1123-414D082F87B3}"/>
              </a:ext>
            </a:extLst>
          </p:cNvPr>
          <p:cNvGrpSpPr/>
          <p:nvPr/>
        </p:nvGrpSpPr>
        <p:grpSpPr>
          <a:xfrm>
            <a:off x="2397985" y="1357474"/>
            <a:ext cx="6664187" cy="4974836"/>
            <a:chOff x="2294076" y="1347083"/>
            <a:chExt cx="6664187" cy="497483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BC5AFC-04B1-767E-9B87-B75B7D151E04}"/>
                </a:ext>
              </a:extLst>
            </p:cNvPr>
            <p:cNvSpPr/>
            <p:nvPr/>
          </p:nvSpPr>
          <p:spPr>
            <a:xfrm>
              <a:off x="3782684" y="1815389"/>
              <a:ext cx="3803980" cy="36786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EA43A6-73D5-B511-F414-4BD460B27FD6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17" y="1815389"/>
              <a:ext cx="180346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14F665-9BC7-9FC0-A0EE-3DE53A254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5494041"/>
              <a:ext cx="17032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E4B1D-EC26-EC42-9CC2-362083F6701C}"/>
                </a:ext>
              </a:extLst>
            </p:cNvPr>
            <p:cNvCxnSpPr>
              <a:cxnSpLocks/>
            </p:cNvCxnSpPr>
            <p:nvPr/>
          </p:nvCxnSpPr>
          <p:spPr>
            <a:xfrm>
              <a:off x="7195015" y="2503191"/>
              <a:ext cx="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5BCBC7-01DD-8C00-3567-A30E66152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150" y="4917777"/>
              <a:ext cx="136990" cy="13102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260F9C-8D57-6B2A-4B0A-88350753DA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0776" y="3580842"/>
              <a:ext cx="0" cy="18208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E68F0F-CA03-E686-A0C3-CA5E3AAD6AA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4339764" y="4955315"/>
              <a:ext cx="112049" cy="649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0E0474-A623-2E10-A3E8-7164E485D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684" y="3578515"/>
              <a:ext cx="0" cy="1524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D46792-50EF-498D-21A6-D1F09E487B3B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4200525" y="2354115"/>
              <a:ext cx="139239" cy="1657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509A53-5AB3-CE23-086E-A948646273EC}"/>
                </a:ext>
              </a:extLst>
            </p:cNvPr>
            <p:cNvSpPr txBox="1"/>
            <p:nvPr/>
          </p:nvSpPr>
          <p:spPr>
            <a:xfrm>
              <a:off x="5152713" y="1347083"/>
              <a:ext cx="1133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Light" panose="020B0402020203020204" pitchFamily="34" charset="77"/>
                </a:rPr>
                <a:t>Question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765C31-5C15-9696-CF29-6DAEC7781E78}"/>
                </a:ext>
              </a:extLst>
            </p:cNvPr>
            <p:cNvSpPr txBox="1"/>
            <p:nvPr/>
          </p:nvSpPr>
          <p:spPr>
            <a:xfrm>
              <a:off x="7120499" y="2044582"/>
              <a:ext cx="11337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Research Design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B1700-7ED3-E10C-B05A-B255FF1BB255}"/>
                </a:ext>
              </a:extLst>
            </p:cNvPr>
            <p:cNvSpPr txBox="1"/>
            <p:nvPr/>
          </p:nvSpPr>
          <p:spPr>
            <a:xfrm>
              <a:off x="7715813" y="3293407"/>
              <a:ext cx="12424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Collection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B4A016-20CE-7C92-D496-BCBDE5801A0A}"/>
                </a:ext>
              </a:extLst>
            </p:cNvPr>
            <p:cNvSpPr txBox="1"/>
            <p:nvPr/>
          </p:nvSpPr>
          <p:spPr>
            <a:xfrm>
              <a:off x="7120498" y="4725632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Management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8FFA87-3CB6-9D08-9590-293BAF8AC828}"/>
                </a:ext>
              </a:extLst>
            </p:cNvPr>
            <p:cNvSpPr txBox="1"/>
            <p:nvPr/>
          </p:nvSpPr>
          <p:spPr>
            <a:xfrm>
              <a:off x="4822383" y="5675588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Exploration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4096E-0D54-2876-5B00-19AC1F30011F}"/>
                </a:ext>
              </a:extLst>
            </p:cNvPr>
            <p:cNvSpPr txBox="1"/>
            <p:nvPr/>
          </p:nvSpPr>
          <p:spPr>
            <a:xfrm>
              <a:off x="2959106" y="5036601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Modeling 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&amp; Analysis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B08262-0CAA-FB5F-704E-7ECC8F3325C6}"/>
                </a:ext>
              </a:extLst>
            </p:cNvPr>
            <p:cNvSpPr txBox="1"/>
            <p:nvPr/>
          </p:nvSpPr>
          <p:spPr>
            <a:xfrm>
              <a:off x="2294076" y="3479354"/>
              <a:ext cx="16686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Interpret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74ACF-4AEE-ED09-8713-F77B8169D8E5}"/>
                </a:ext>
              </a:extLst>
            </p:cNvPr>
            <p:cNvSpPr txBox="1"/>
            <p:nvPr/>
          </p:nvSpPr>
          <p:spPr>
            <a:xfrm>
              <a:off x="2393028" y="2154561"/>
              <a:ext cx="1946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Communicate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B1FD47-B064-2FD7-F990-8BBDE6864BF0}"/>
                </a:ext>
              </a:extLst>
            </p:cNvPr>
            <p:cNvGrpSpPr/>
            <p:nvPr/>
          </p:nvGrpSpPr>
          <p:grpSpPr>
            <a:xfrm>
              <a:off x="4002051" y="2404382"/>
              <a:ext cx="3353498" cy="2887010"/>
              <a:chOff x="4002051" y="2404382"/>
              <a:chExt cx="3353498" cy="288701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CC18F6-543F-7CCA-3648-A7C60DAE26B3}"/>
                  </a:ext>
                </a:extLst>
              </p:cNvPr>
              <p:cNvSpPr txBox="1"/>
              <p:nvPr/>
            </p:nvSpPr>
            <p:spPr>
              <a:xfrm>
                <a:off x="6491072" y="244093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053D44-F63C-7BD2-2449-785B1100F6E2}"/>
                  </a:ext>
                </a:extLst>
              </p:cNvPr>
              <p:cNvSpPr txBox="1"/>
              <p:nvPr/>
            </p:nvSpPr>
            <p:spPr>
              <a:xfrm>
                <a:off x="6905091" y="3409363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FE6F0E-631D-254C-2DBC-2BE81E6512DA}"/>
                  </a:ext>
                </a:extLst>
              </p:cNvPr>
              <p:cNvSpPr txBox="1"/>
              <p:nvPr/>
            </p:nvSpPr>
            <p:spPr>
              <a:xfrm>
                <a:off x="6533187" y="4543260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B4E231-269F-1219-7C12-677B0607468A}"/>
                  </a:ext>
                </a:extLst>
              </p:cNvPr>
              <p:cNvSpPr txBox="1"/>
              <p:nvPr/>
            </p:nvSpPr>
            <p:spPr>
              <a:xfrm>
                <a:off x="5431498" y="48912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6EB3EA-191A-AAC3-39AF-A4A4D5F7C1EB}"/>
                  </a:ext>
                </a:extLst>
              </p:cNvPr>
              <p:cNvSpPr txBox="1"/>
              <p:nvPr/>
            </p:nvSpPr>
            <p:spPr>
              <a:xfrm>
                <a:off x="4528093" y="457046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4D9A86-D824-ED06-D108-7D798E8DD74B}"/>
                  </a:ext>
                </a:extLst>
              </p:cNvPr>
              <p:cNvSpPr txBox="1"/>
              <p:nvPr/>
            </p:nvSpPr>
            <p:spPr>
              <a:xfrm>
                <a:off x="4002051" y="3524678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9201-78FA-BD1F-0A6B-3D810E8A5274}"/>
                  </a:ext>
                </a:extLst>
              </p:cNvPr>
              <p:cNvSpPr txBox="1"/>
              <p:nvPr/>
            </p:nvSpPr>
            <p:spPr>
              <a:xfrm>
                <a:off x="4395788" y="24043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68FA50-613C-B8AC-2895-1A8635BB2421}"/>
                </a:ext>
              </a:extLst>
            </p:cNvPr>
            <p:cNvSpPr txBox="1"/>
            <p:nvPr/>
          </p:nvSpPr>
          <p:spPr>
            <a:xfrm>
              <a:off x="4671875" y="3460645"/>
              <a:ext cx="18613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abcdefg</a:t>
              </a:r>
              <a:r>
                <a:rPr lang="en-US" sz="2000" dirty="0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20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E6459CC2-7B18-4128-937F-85C361FE4502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middlebury.az1.qualtrics.com/reports/public/bWlkZGxlYnVyeS02NGUzOWQ4YzJkZWMzYjAwMDk2YzU0ZGQtVVJfYTltbDVSdGJ5YXNXV3o0 &quot;,&quot;values&quot;:{},&quot;data&quot;:{&quot;uri&quot;:&quot;middlebury.az1.qualtrics.com/reports/public/bWlkZGxlYnVyeS02NGUzOWQ4YzJkZWMzYjAwMDk2YzU0ZGQtVVJfYTltbDVSdGJ5YXNXV3o0 &quot;},&quot;secure&quot;:false}],&quot;name&quot;:&quot;middlebury.az1.qualtrics.com/reports/public/bWlkZGxlYnVyeS02NGUzOWQ4YzJkZWMzYjAwMDk2YzU0ZGQtVVJfYTltbDVSdGJ5YXNXV3o0 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</TotalTime>
  <Words>1017</Words>
  <Application>Microsoft Macintosh PowerPoint</Application>
  <PresentationFormat>Widescreen</PresentationFormat>
  <Paragraphs>130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Rounded MT Bold</vt:lpstr>
      <vt:lpstr>Avenir Light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Hejun Quan</cp:lastModifiedBy>
  <cp:revision>220</cp:revision>
  <dcterms:created xsi:type="dcterms:W3CDTF">2023-07-10T06:52:36Z</dcterms:created>
  <dcterms:modified xsi:type="dcterms:W3CDTF">2023-09-04T17:48:09Z</dcterms:modified>
</cp:coreProperties>
</file>